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C000"/>
                </a:solidFill>
              </a:rPr>
              <a:t>Exkurze </a:t>
            </a:r>
            <a:r>
              <a:rPr lang="cs-CZ" b="1" dirty="0">
                <a:solidFill>
                  <a:srgbClr val="FFC000"/>
                </a:solidFill>
              </a:rPr>
              <a:t>Ú</a:t>
            </a:r>
            <a:r>
              <a:rPr lang="cs-CZ" b="1" dirty="0" smtClean="0">
                <a:solidFill>
                  <a:srgbClr val="FFC000"/>
                </a:solidFill>
              </a:rPr>
              <a:t>HV</a:t>
            </a:r>
            <a:br>
              <a:rPr lang="cs-CZ" b="1" dirty="0" smtClean="0">
                <a:solidFill>
                  <a:srgbClr val="FFC000"/>
                </a:solidFill>
              </a:rPr>
            </a:br>
            <a:r>
              <a:rPr lang="cs-CZ" b="1" i="1" dirty="0" smtClean="0">
                <a:solidFill>
                  <a:srgbClr val="FFC000"/>
                </a:solidFill>
              </a:rPr>
              <a:t>Historie </a:t>
            </a:r>
            <a:r>
              <a:rPr lang="cs-CZ" b="1" i="1" dirty="0">
                <a:solidFill>
                  <a:srgbClr val="FFC000"/>
                </a:solidFill>
              </a:rPr>
              <a:t>bez hranic</a:t>
            </a:r>
            <a:r>
              <a:rPr lang="sk-SK" dirty="0">
                <a:solidFill>
                  <a:srgbClr val="FFC000"/>
                </a:solidFill>
              </a:rPr>
              <a:t/>
            </a:r>
            <a:br>
              <a:rPr lang="sk-SK" dirty="0">
                <a:solidFill>
                  <a:srgbClr val="FFC000"/>
                </a:solidFill>
              </a:rPr>
            </a:br>
            <a:r>
              <a:rPr lang="sk-SK" dirty="0" smtClean="0">
                <a:solidFill>
                  <a:srgbClr val="FFC000"/>
                </a:solidFill>
              </a:rPr>
              <a:t>2019-2021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Reporty a </a:t>
            </a:r>
            <a:r>
              <a:rPr lang="sk-SK" dirty="0" err="1" smtClean="0"/>
              <a:t>informace</a:t>
            </a:r>
            <a:endParaRPr lang="sk-SK" dirty="0" smtClean="0"/>
          </a:p>
          <a:p>
            <a:r>
              <a:rPr lang="sk-SK" dirty="0" smtClean="0"/>
              <a:t>exkurze s podporou </a:t>
            </a:r>
            <a:r>
              <a:rPr lang="sk-SK" dirty="0" err="1" smtClean="0"/>
              <a:t>Slezské</a:t>
            </a:r>
            <a:r>
              <a:rPr lang="sk-SK" dirty="0" smtClean="0"/>
              <a:t> univerzity v </a:t>
            </a:r>
            <a:r>
              <a:rPr lang="sk-SK" dirty="0" err="1" smtClean="0"/>
              <a:t>Opavě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7589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/>
              <a:t>Děkujeme</a:t>
            </a:r>
            <a:r>
              <a:rPr lang="sk-SK" dirty="0" smtClean="0"/>
              <a:t> za podporu </a:t>
            </a:r>
            <a:r>
              <a:rPr lang="sk-SK" dirty="0" err="1" smtClean="0"/>
              <a:t>Slezské</a:t>
            </a:r>
            <a:r>
              <a:rPr lang="sk-SK" dirty="0" smtClean="0"/>
              <a:t> </a:t>
            </a:r>
            <a:r>
              <a:rPr lang="sk-SK" dirty="0" err="1" smtClean="0"/>
              <a:t>univerzitě</a:t>
            </a:r>
            <a:endParaRPr lang="sk-SK" dirty="0"/>
          </a:p>
        </p:txBody>
      </p:sp>
      <p:pic>
        <p:nvPicPr>
          <p:cNvPr id="18" name="Zástupný symbol pro obsah 1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92" y="2603500"/>
            <a:ext cx="4555066" cy="3416300"/>
          </a:xfrm>
        </p:spPr>
      </p:pic>
      <p:pic>
        <p:nvPicPr>
          <p:cNvPr id="25" name="Zástupný symbol pro obsah 2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86" y="2603500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178738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/>
              <a:t>Podle</a:t>
            </a:r>
            <a:r>
              <a:rPr lang="sk-SK" dirty="0" smtClean="0"/>
              <a:t> </a:t>
            </a:r>
            <a:r>
              <a:rPr lang="sk-SK" dirty="0" err="1" smtClean="0"/>
              <a:t>situace</a:t>
            </a:r>
            <a:r>
              <a:rPr lang="sk-SK" dirty="0" smtClean="0"/>
              <a:t> </a:t>
            </a:r>
            <a:r>
              <a:rPr lang="sk-SK" dirty="0" err="1" smtClean="0"/>
              <a:t>přesun</a:t>
            </a:r>
            <a:r>
              <a:rPr lang="sk-SK" dirty="0" smtClean="0"/>
              <a:t> na </a:t>
            </a:r>
            <a:r>
              <a:rPr lang="sk-SK" b="1" dirty="0" smtClean="0"/>
              <a:t>3.-7.5.2021</a:t>
            </a:r>
            <a:endParaRPr lang="sk-SK" b="1" dirty="0"/>
          </a:p>
        </p:txBody>
      </p:sp>
      <p:pic>
        <p:nvPicPr>
          <p:cNvPr id="4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32" y="2447108"/>
            <a:ext cx="7097485" cy="4197531"/>
          </a:xfrm>
        </p:spPr>
      </p:pic>
    </p:spTree>
    <p:extLst>
      <p:ext uri="{BB962C8B-B14F-4D97-AF65-F5344CB8AC3E}">
        <p14:creationId xmlns:p14="http://schemas.microsoft.com/office/powerpoint/2010/main" val="178029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Plán exkurze (2020) 2021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Plánovaný program exkurze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2000" b="1" dirty="0" err="1"/>
              <a:t>Ljubljana</a:t>
            </a:r>
            <a:r>
              <a:rPr lang="cs-CZ" sz="2000" b="1" dirty="0"/>
              <a:t> </a:t>
            </a:r>
            <a:r>
              <a:rPr lang="cs-CZ" sz="2000" dirty="0"/>
              <a:t>– prohlídka města – historické centrum</a:t>
            </a:r>
            <a:endParaRPr lang="sk-SK" sz="2000" dirty="0"/>
          </a:p>
          <a:p>
            <a:r>
              <a:rPr lang="cs-CZ" sz="2000" b="1" dirty="0"/>
              <a:t>Kras (</a:t>
            </a:r>
            <a:r>
              <a:rPr lang="cs-CZ" sz="2000" b="1" dirty="0" err="1"/>
              <a:t>it</a:t>
            </a:r>
            <a:r>
              <a:rPr lang="cs-CZ" sz="2000" b="1" dirty="0"/>
              <a:t>. </a:t>
            </a:r>
            <a:r>
              <a:rPr lang="cs-CZ" sz="2000" b="1" dirty="0" err="1"/>
              <a:t>Carso</a:t>
            </a:r>
            <a:r>
              <a:rPr lang="cs-CZ" sz="2000" dirty="0"/>
              <a:t>) -  typické vesničky, jeskyně a krasové jevy (</a:t>
            </a:r>
            <a:r>
              <a:rPr lang="cs-CZ" sz="2000" dirty="0" err="1"/>
              <a:t>Skocjanska</a:t>
            </a:r>
            <a:r>
              <a:rPr lang="cs-CZ" sz="2000" dirty="0"/>
              <a:t> </a:t>
            </a:r>
            <a:r>
              <a:rPr lang="cs-CZ" sz="2000" dirty="0" err="1"/>
              <a:t>jama</a:t>
            </a:r>
            <a:r>
              <a:rPr lang="cs-CZ" sz="2000" dirty="0"/>
              <a:t>), poznávání místní  kultury a národnostních menšin na obou stranách hranic (slovinské a italské</a:t>
            </a:r>
            <a:r>
              <a:rPr lang="cs-CZ" sz="2000" dirty="0" smtClean="0"/>
              <a:t>)</a:t>
            </a:r>
          </a:p>
          <a:p>
            <a:r>
              <a:rPr lang="cs-CZ" sz="2000" dirty="0"/>
              <a:t>projdeme </a:t>
            </a:r>
            <a:r>
              <a:rPr lang="cs-CZ" sz="2000" b="1" dirty="0"/>
              <a:t>naučnou stezku po trase bývalé železné opony</a:t>
            </a:r>
            <a:r>
              <a:rPr lang="cs-CZ" sz="2000" dirty="0"/>
              <a:t>, setkáme se slovinskou menšinou v </a:t>
            </a:r>
            <a:r>
              <a:rPr lang="cs-CZ" sz="2000" dirty="0" smtClean="0"/>
              <a:t>Itálii</a:t>
            </a:r>
            <a:endParaRPr lang="sk-SK" sz="2000" dirty="0"/>
          </a:p>
          <a:p>
            <a:r>
              <a:rPr lang="cs-CZ" sz="2000" b="1" dirty="0" err="1"/>
              <a:t>Hrastovlje</a:t>
            </a:r>
            <a:r>
              <a:rPr lang="cs-CZ" sz="2000" dirty="0"/>
              <a:t> – unikátní fresky z 15.století</a:t>
            </a:r>
            <a:endParaRPr lang="sk-SK" sz="2000" dirty="0"/>
          </a:p>
          <a:p>
            <a:r>
              <a:rPr lang="cs-CZ" sz="2000" b="1" dirty="0" err="1"/>
              <a:t>Predjamský</a:t>
            </a:r>
            <a:r>
              <a:rPr lang="cs-CZ" sz="2000" b="1" dirty="0"/>
              <a:t> hrad </a:t>
            </a:r>
            <a:r>
              <a:rPr lang="cs-CZ" sz="2000" dirty="0"/>
              <a:t>– renesanční hrad a jeho </a:t>
            </a:r>
            <a:r>
              <a:rPr lang="cs-CZ" sz="2000" dirty="0" smtClean="0"/>
              <a:t>příběh</a:t>
            </a:r>
          </a:p>
          <a:p>
            <a:r>
              <a:rPr lang="cs-CZ" sz="2000" b="1" dirty="0" smtClean="0"/>
              <a:t>Přímoří</a:t>
            </a:r>
            <a:r>
              <a:rPr lang="cs-CZ" sz="2000" dirty="0" smtClean="0"/>
              <a:t> </a:t>
            </a:r>
            <a:r>
              <a:rPr lang="cs-CZ" sz="2000" dirty="0"/>
              <a:t>(za Habsburské monarchie </a:t>
            </a:r>
            <a:r>
              <a:rPr lang="cs-CZ" sz="2000" dirty="0" err="1"/>
              <a:t>Küstenland</a:t>
            </a:r>
            <a:r>
              <a:rPr lang="cs-CZ" sz="2000" dirty="0"/>
              <a:t>) a hlavní město benátské Istrie </a:t>
            </a:r>
            <a:r>
              <a:rPr lang="cs-CZ" sz="2000" b="1" dirty="0"/>
              <a:t>Koper</a:t>
            </a:r>
            <a:endParaRPr lang="sk-SK" sz="2000" b="1" dirty="0"/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Slovinsko, </a:t>
            </a:r>
            <a:r>
              <a:rPr lang="sk-SK" dirty="0" err="1"/>
              <a:t>I</a:t>
            </a:r>
            <a:r>
              <a:rPr lang="sk-SK" dirty="0" err="1" smtClean="0"/>
              <a:t>tálie</a:t>
            </a:r>
            <a:r>
              <a:rPr lang="sk-SK" dirty="0" smtClean="0"/>
              <a:t>, </a:t>
            </a:r>
            <a:r>
              <a:rPr lang="sk-SK" dirty="0" err="1" smtClean="0"/>
              <a:t>Rakousko</a:t>
            </a:r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1900" dirty="0"/>
              <a:t> </a:t>
            </a:r>
            <a:r>
              <a:rPr lang="cs-CZ" sz="2000" b="1" dirty="0"/>
              <a:t>Terst </a:t>
            </a:r>
            <a:r>
              <a:rPr lang="cs-CZ" sz="2000" dirty="0"/>
              <a:t>– významné město římské, byzantské, </a:t>
            </a:r>
            <a:r>
              <a:rPr lang="cs-CZ" sz="2000" dirty="0" err="1"/>
              <a:t>benátske</a:t>
            </a:r>
            <a:r>
              <a:rPr lang="cs-CZ" sz="2000" dirty="0"/>
              <a:t>, rakousko-uherské, italské, židovské i středoevropské. Okno do světa a největší námořní přístav Rakousko-uherské monarchie, hlavní město Přímoří</a:t>
            </a:r>
            <a:endParaRPr lang="sk-SK" sz="2000" dirty="0"/>
          </a:p>
          <a:p>
            <a:r>
              <a:rPr lang="cs-CZ" sz="2000" dirty="0"/>
              <a:t>Navštívíme : římské divadlo, akropole římského města s antickými chrámy, novověkou pevnost, raně </a:t>
            </a:r>
            <a:r>
              <a:rPr lang="cs-CZ" sz="2000" dirty="0" smtClean="0"/>
              <a:t>středověkou </a:t>
            </a:r>
            <a:r>
              <a:rPr lang="cs-CZ" sz="2000" dirty="0"/>
              <a:t>baziliku, rozsáhlé římské lapidárium, Terezinu čtvrť na pobřeží</a:t>
            </a:r>
            <a:r>
              <a:rPr lang="sk-SK" sz="2000" dirty="0" smtClean="0"/>
              <a:t>,</a:t>
            </a:r>
            <a:r>
              <a:rPr lang="cs-CZ" sz="2000" dirty="0"/>
              <a:t> </a:t>
            </a:r>
            <a:r>
              <a:rPr lang="cs-CZ" sz="2000" dirty="0" smtClean="0"/>
              <a:t>z</a:t>
            </a:r>
            <a:r>
              <a:rPr lang="cs-CZ" sz="2000" dirty="0" smtClean="0"/>
              <a:t>ámek </a:t>
            </a:r>
            <a:r>
              <a:rPr lang="cs-CZ" sz="2000" dirty="0" err="1"/>
              <a:t>Miramare</a:t>
            </a:r>
            <a:endParaRPr lang="sk-SK" sz="2000" dirty="0"/>
          </a:p>
          <a:p>
            <a:r>
              <a:rPr lang="cs-CZ" sz="2000" b="1" dirty="0"/>
              <a:t>Grottu Gigante </a:t>
            </a:r>
            <a:r>
              <a:rPr lang="cs-CZ" sz="2000" dirty="0"/>
              <a:t>- nejvyšší podzemní prostranství na světě</a:t>
            </a:r>
            <a:endParaRPr lang="sk-SK" sz="2000" dirty="0"/>
          </a:p>
          <a:p>
            <a:r>
              <a:rPr lang="cs-CZ" sz="2000" b="1" dirty="0" smtClean="0"/>
              <a:t>Graz</a:t>
            </a:r>
            <a:r>
              <a:rPr lang="cs-CZ" sz="2000" dirty="0" smtClean="0"/>
              <a:t> </a:t>
            </a:r>
            <a:r>
              <a:rPr lang="cs-CZ" sz="2000" dirty="0"/>
              <a:t>–  historické centrum  a návrat </a:t>
            </a:r>
            <a:endParaRPr lang="sk-SK" sz="20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45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Rok 2021 - 2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varianty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- plán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A, plán B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Plán A</a:t>
            </a:r>
          </a:p>
          <a:p>
            <a:r>
              <a:rPr lang="sk-SK" dirty="0" smtClean="0"/>
              <a:t> – Slovinsko, </a:t>
            </a:r>
            <a:r>
              <a:rPr lang="sk-SK" dirty="0" err="1" smtClean="0"/>
              <a:t>Itálie</a:t>
            </a:r>
            <a:r>
              <a:rPr lang="sk-SK" dirty="0" smtClean="0"/>
              <a:t>, </a:t>
            </a:r>
            <a:r>
              <a:rPr lang="sk-SK" dirty="0" err="1" smtClean="0"/>
              <a:t>Rakousko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Plánovanou exkurzi</a:t>
            </a:r>
            <a:r>
              <a:rPr lang="cs-CZ" b="1" dirty="0"/>
              <a:t> z cyklu </a:t>
            </a:r>
            <a:r>
              <a:rPr lang="cs-CZ" b="1" i="1" dirty="0"/>
              <a:t>Historie bez hranic </a:t>
            </a:r>
            <a:r>
              <a:rPr lang="cs-CZ" b="1" dirty="0" err="1"/>
              <a:t>Istra</a:t>
            </a:r>
            <a:r>
              <a:rPr lang="cs-CZ" b="1" dirty="0"/>
              <a:t>/</a:t>
            </a:r>
            <a:r>
              <a:rPr lang="cs-CZ" b="1" dirty="0" err="1"/>
              <a:t>Istria</a:t>
            </a:r>
            <a:r>
              <a:rPr lang="cs-CZ" b="1" dirty="0"/>
              <a:t> - Slovinsko, Itálie, Rakousko </a:t>
            </a:r>
            <a:r>
              <a:rPr lang="cs-CZ" dirty="0"/>
              <a:t>jsme přesouvali z jarního </a:t>
            </a:r>
            <a:r>
              <a:rPr lang="cs-CZ" dirty="0" smtClean="0"/>
              <a:t>termínu</a:t>
            </a:r>
            <a:r>
              <a:rPr lang="sk-SK" dirty="0" smtClean="0"/>
              <a:t> </a:t>
            </a:r>
            <a:r>
              <a:rPr lang="cs-CZ" dirty="0" smtClean="0"/>
              <a:t>z</a:t>
            </a:r>
            <a:r>
              <a:rPr lang="cs-CZ" dirty="0"/>
              <a:t> 30.3.-3.4.2020 na podzimní termín 4.-9.10.2020. V obou termínech z  důvodu pandemie </a:t>
            </a:r>
            <a:r>
              <a:rPr lang="cs-CZ" dirty="0" err="1"/>
              <a:t>covid</a:t>
            </a:r>
            <a:r>
              <a:rPr lang="cs-CZ" dirty="0"/>
              <a:t> 19 nebylo možné exkurzi realizovat a požádali jsme o přesun </a:t>
            </a:r>
            <a:r>
              <a:rPr lang="cs-CZ" dirty="0" smtClean="0"/>
              <a:t>plán. </a:t>
            </a:r>
            <a:r>
              <a:rPr lang="cs-CZ" dirty="0" smtClean="0"/>
              <a:t>projektu</a:t>
            </a:r>
            <a:r>
              <a:rPr lang="cs-CZ" dirty="0" smtClean="0"/>
              <a:t> </a:t>
            </a:r>
            <a:r>
              <a:rPr lang="cs-CZ" dirty="0"/>
              <a:t>na rok 2021 a možnost realizovat exkurzi do 30.6.2021</a:t>
            </a:r>
            <a:endParaRPr lang="sk-SK" dirty="0"/>
          </a:p>
          <a:p>
            <a:endParaRPr lang="sk-SK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Plán B </a:t>
            </a:r>
          </a:p>
          <a:p>
            <a:r>
              <a:rPr lang="sk-SK" dirty="0" smtClean="0"/>
              <a:t>– </a:t>
            </a:r>
            <a:r>
              <a:rPr lang="sk-SK" dirty="0" err="1" smtClean="0"/>
              <a:t>Rakousko</a:t>
            </a:r>
            <a:r>
              <a:rPr lang="sk-SK" dirty="0" smtClean="0"/>
              <a:t>, Slovensko</a:t>
            </a:r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Kdyby pandemická situace neumožnila uskutečnit exkurzi v plánovaných zónách na Istrii, náhradním plánem je téma -  </a:t>
            </a:r>
            <a:r>
              <a:rPr lang="cs-CZ" b="1" dirty="0"/>
              <a:t>historická kontaktní zóna </a:t>
            </a:r>
            <a:r>
              <a:rPr lang="cs-CZ" b="1" dirty="0" smtClean="0"/>
              <a:t>r</a:t>
            </a:r>
            <a:r>
              <a:rPr lang="cs-CZ" b="1" dirty="0" smtClean="0"/>
              <a:t>akousko-uherská </a:t>
            </a:r>
            <a:r>
              <a:rPr lang="cs-CZ" b="1" dirty="0"/>
              <a:t>v raném novověku (dnes Rakousko-Slovensko) na příkladu jejích hlavních měst Vídně a Bratislavy</a:t>
            </a:r>
            <a:r>
              <a:rPr lang="cs-CZ" dirty="0"/>
              <a:t>. Tuto exkurzi by bylo možné uskutečnit i za vyšších zdravotně-bezpečnostních standardů s individuálním </a:t>
            </a:r>
            <a:r>
              <a:rPr lang="cs-CZ" dirty="0" smtClean="0"/>
              <a:t>ubytováním.</a:t>
            </a:r>
          </a:p>
          <a:p>
            <a:r>
              <a:rPr lang="cs-CZ" dirty="0" err="1" smtClean="0"/>
              <a:t>Info</a:t>
            </a:r>
            <a:r>
              <a:rPr lang="cs-CZ" dirty="0" smtClean="0"/>
              <a:t>: igor.zmetak@fpf.slu.cz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984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Exkurze UHV </a:t>
            </a:r>
            <a:br>
              <a:rPr lang="sk-SK" sz="3200" dirty="0" smtClean="0"/>
            </a:br>
            <a:r>
              <a:rPr lang="sk-SK" sz="3200" dirty="0" smtClean="0"/>
              <a:t>2019</a:t>
            </a:r>
            <a:br>
              <a:rPr lang="sk-SK" sz="3200" dirty="0" smtClean="0"/>
            </a:br>
            <a:r>
              <a:rPr lang="sk-SK" sz="3200" dirty="0" smtClean="0"/>
              <a:t>- </a:t>
            </a:r>
            <a:r>
              <a:rPr lang="sk-SK" sz="3200" dirty="0" err="1" smtClean="0"/>
              <a:t>ohlédnutí</a:t>
            </a:r>
            <a:endParaRPr lang="sk-SK" sz="3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92" y="330925"/>
            <a:ext cx="4955178" cy="5965371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Kontaktní zóna :</a:t>
            </a:r>
          </a:p>
          <a:p>
            <a:r>
              <a:rPr lang="sk-SK" sz="2400" dirty="0" smtClean="0"/>
              <a:t>- </a:t>
            </a:r>
            <a:r>
              <a:rPr lang="sk-SK" sz="2400" dirty="0" err="1" smtClean="0"/>
              <a:t>rakousko</a:t>
            </a:r>
            <a:endParaRPr lang="sk-SK" sz="2400" dirty="0"/>
          </a:p>
          <a:p>
            <a:r>
              <a:rPr lang="sk-SK" sz="2400" dirty="0" smtClean="0"/>
              <a:t>- </a:t>
            </a:r>
            <a:r>
              <a:rPr lang="sk-SK" sz="2400" dirty="0" err="1" smtClean="0"/>
              <a:t>maďarsko</a:t>
            </a:r>
            <a:endParaRPr lang="sk-SK" sz="2400" dirty="0" smtClean="0"/>
          </a:p>
          <a:p>
            <a:r>
              <a:rPr lang="sk-SK" sz="2400" dirty="0"/>
              <a:t>-</a:t>
            </a:r>
            <a:r>
              <a:rPr lang="sk-SK" sz="2400" dirty="0" smtClean="0"/>
              <a:t> slovenská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69405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Exkurze UHV </a:t>
            </a:r>
            <a:br>
              <a:rPr lang="sk-SK" sz="3200" dirty="0"/>
            </a:br>
            <a:r>
              <a:rPr lang="sk-SK" sz="3200" dirty="0"/>
              <a:t>2019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sz="2000" dirty="0" err="1" smtClean="0"/>
              <a:t>Témata</a:t>
            </a:r>
            <a:r>
              <a:rPr lang="sk-SK" sz="20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cs-CZ" sz="2000" dirty="0" smtClean="0"/>
              <a:t>Limes </a:t>
            </a:r>
            <a:r>
              <a:rPr lang="cs-CZ" sz="2000" dirty="0"/>
              <a:t>Romanus na </a:t>
            </a:r>
            <a:r>
              <a:rPr lang="cs-CZ" sz="2000" dirty="0" smtClean="0"/>
              <a:t>Dunaji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ž</a:t>
            </a:r>
            <a:r>
              <a:rPr lang="cs-CZ" sz="2000" dirty="0" smtClean="0"/>
              <a:t>idovská kultura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h</a:t>
            </a:r>
            <a:r>
              <a:rPr lang="cs-CZ" sz="2000" dirty="0" smtClean="0"/>
              <a:t>olokaust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města na </a:t>
            </a:r>
            <a:r>
              <a:rPr lang="cs-CZ" sz="2000" dirty="0" smtClean="0"/>
              <a:t>hranici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43" name="Zástupný symbol pro obsah 4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787723"/>
            <a:ext cx="5189538" cy="3892153"/>
          </a:xfrm>
        </p:spPr>
      </p:pic>
    </p:spTree>
    <p:extLst>
      <p:ext uri="{BB962C8B-B14F-4D97-AF65-F5344CB8AC3E}">
        <p14:creationId xmlns:p14="http://schemas.microsoft.com/office/powerpoint/2010/main" val="291777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Exkurze UHV 2019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Program 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Trenčín </a:t>
            </a:r>
            <a:r>
              <a:rPr lang="cs-CZ" dirty="0" smtClean="0"/>
              <a:t>– židovská synagoga</a:t>
            </a:r>
          </a:p>
          <a:p>
            <a:r>
              <a:rPr lang="cs-CZ" dirty="0" smtClean="0"/>
              <a:t>Vrbové </a:t>
            </a:r>
            <a:r>
              <a:rPr lang="cs-CZ" dirty="0"/>
              <a:t>a M. A. </a:t>
            </a:r>
            <a:r>
              <a:rPr lang="cs-CZ" dirty="0" err="1"/>
              <a:t>Beňovský</a:t>
            </a:r>
            <a:endParaRPr lang="sk-SK" dirty="0"/>
          </a:p>
          <a:p>
            <a:r>
              <a:rPr lang="cs-CZ" dirty="0" err="1"/>
              <a:t>Brezová</a:t>
            </a:r>
            <a:r>
              <a:rPr lang="cs-CZ" dirty="0"/>
              <a:t> pod </a:t>
            </a:r>
            <a:r>
              <a:rPr lang="cs-CZ" dirty="0" err="1"/>
              <a:t>Bradlom</a:t>
            </a:r>
            <a:r>
              <a:rPr lang="cs-CZ" dirty="0"/>
              <a:t> a   Bradlo - Mohyla M. R. Štefánika   </a:t>
            </a:r>
            <a:endParaRPr lang="sk-SK" dirty="0"/>
          </a:p>
          <a:p>
            <a:pPr marL="0" indent="0">
              <a:buNone/>
            </a:pPr>
            <a:r>
              <a:rPr lang="cs-CZ" dirty="0" smtClean="0"/>
              <a:t>Sereď </a:t>
            </a:r>
            <a:r>
              <a:rPr lang="cs-CZ" dirty="0"/>
              <a:t>– Muzeum holokaustu</a:t>
            </a:r>
            <a:endParaRPr lang="sk-SK" dirty="0"/>
          </a:p>
          <a:p>
            <a:r>
              <a:rPr lang="cs-CZ" dirty="0" err="1"/>
              <a:t>Iža</a:t>
            </a:r>
            <a:r>
              <a:rPr lang="cs-CZ" dirty="0"/>
              <a:t> – </a:t>
            </a:r>
            <a:r>
              <a:rPr lang="cs-CZ" dirty="0" err="1"/>
              <a:t>Kelemantia</a:t>
            </a:r>
            <a:r>
              <a:rPr lang="cs-CZ" dirty="0"/>
              <a:t> – arch. </a:t>
            </a:r>
            <a:r>
              <a:rPr lang="cs-CZ" dirty="0" err="1"/>
              <a:t>řím</a:t>
            </a:r>
            <a:r>
              <a:rPr lang="cs-CZ" dirty="0"/>
              <a:t>. </a:t>
            </a:r>
            <a:r>
              <a:rPr lang="cs-CZ" dirty="0" err="1"/>
              <a:t>pam</a:t>
            </a:r>
            <a:endParaRPr lang="sk-SK" dirty="0"/>
          </a:p>
          <a:p>
            <a:r>
              <a:rPr lang="cs-CZ" dirty="0"/>
              <a:t>Pevnostní systém - Komárno a </a:t>
            </a:r>
            <a:r>
              <a:rPr lang="cs-CZ" dirty="0" err="1"/>
              <a:t>Komárom</a:t>
            </a:r>
            <a:endParaRPr lang="sk-SK" dirty="0"/>
          </a:p>
          <a:p>
            <a:r>
              <a:rPr lang="cs-CZ" dirty="0"/>
              <a:t>Komárno a </a:t>
            </a:r>
            <a:r>
              <a:rPr lang="cs-CZ" dirty="0" err="1"/>
              <a:t>Komárom</a:t>
            </a:r>
            <a:r>
              <a:rPr lang="cs-CZ" dirty="0"/>
              <a:t> – města na hranici</a:t>
            </a:r>
            <a:endParaRPr lang="sk-SK" dirty="0"/>
          </a:p>
          <a:p>
            <a:endParaRPr lang="sk-SK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V Komárňanské pevnosti</a:t>
            </a:r>
            <a:endParaRPr lang="sk-SK" dirty="0"/>
          </a:p>
        </p:txBody>
      </p:sp>
      <p:pic>
        <p:nvPicPr>
          <p:cNvPr id="7" name="Zástupný symbol pro obsah 2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949" y="2853765"/>
            <a:ext cx="3488924" cy="4206045"/>
          </a:xfrm>
        </p:spPr>
      </p:pic>
    </p:spTree>
    <p:extLst>
      <p:ext uri="{BB962C8B-B14F-4D97-AF65-F5344CB8AC3E}">
        <p14:creationId xmlns:p14="http://schemas.microsoft.com/office/powerpoint/2010/main" val="395236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Exkurze UHV 2019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Program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1900" dirty="0" err="1">
                <a:solidFill>
                  <a:schemeClr val="tx1"/>
                </a:solidFill>
              </a:rPr>
              <a:t>Benediktínsky</a:t>
            </a:r>
            <a:r>
              <a:rPr lang="cs-CZ" sz="1900" dirty="0">
                <a:solidFill>
                  <a:schemeClr val="tx1"/>
                </a:solidFill>
              </a:rPr>
              <a:t> klášter </a:t>
            </a:r>
            <a:r>
              <a:rPr lang="cs-CZ" sz="1900" dirty="0" err="1" smtClean="0">
                <a:solidFill>
                  <a:schemeClr val="tx1"/>
                </a:solidFill>
              </a:rPr>
              <a:t>Pannonhalma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 err="1">
                <a:solidFill>
                  <a:schemeClr val="tx1"/>
                </a:solidFill>
              </a:rPr>
              <a:t>Devín</a:t>
            </a:r>
            <a:r>
              <a:rPr lang="cs-CZ" sz="1900" dirty="0">
                <a:solidFill>
                  <a:schemeClr val="tx1"/>
                </a:solidFill>
              </a:rPr>
              <a:t> hrad  a Brána </a:t>
            </a:r>
            <a:r>
              <a:rPr lang="cs-CZ" sz="1900" dirty="0" err="1">
                <a:solidFill>
                  <a:schemeClr val="tx1"/>
                </a:solidFill>
              </a:rPr>
              <a:t>slobody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>
                <a:solidFill>
                  <a:schemeClr val="tx1"/>
                </a:solidFill>
              </a:rPr>
              <a:t>Bratislava- </a:t>
            </a:r>
            <a:r>
              <a:rPr lang="cs-CZ" sz="1900" dirty="0" err="1">
                <a:solidFill>
                  <a:schemeClr val="tx1"/>
                </a:solidFill>
              </a:rPr>
              <a:t>Múzeum</a:t>
            </a: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dirty="0" err="1">
                <a:solidFill>
                  <a:schemeClr val="tx1"/>
                </a:solidFill>
              </a:rPr>
              <a:t>židovskej</a:t>
            </a: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dirty="0" err="1">
                <a:solidFill>
                  <a:schemeClr val="tx1"/>
                </a:solidFill>
              </a:rPr>
              <a:t>kultúry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>
                <a:solidFill>
                  <a:schemeClr val="tx1"/>
                </a:solidFill>
              </a:rPr>
              <a:t>Dóm sv. Martina a BA staré město</a:t>
            </a:r>
            <a:endParaRPr lang="sk-SK" sz="1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900" dirty="0" err="1" smtClean="0">
                <a:solidFill>
                  <a:schemeClr val="tx1"/>
                </a:solidFill>
              </a:rPr>
              <a:t>Schlosshof</a:t>
            </a:r>
            <a:r>
              <a:rPr lang="cs-CZ" sz="1900" dirty="0" smtClean="0">
                <a:solidFill>
                  <a:schemeClr val="tx1"/>
                </a:solidFill>
              </a:rPr>
              <a:t> </a:t>
            </a:r>
            <a:r>
              <a:rPr lang="cs-CZ" sz="1900" dirty="0">
                <a:solidFill>
                  <a:schemeClr val="tx1"/>
                </a:solidFill>
              </a:rPr>
              <a:t>a Eugen Savojský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 err="1">
                <a:solidFill>
                  <a:schemeClr val="tx1"/>
                </a:solidFill>
              </a:rPr>
              <a:t>Hainburg</a:t>
            </a:r>
            <a:r>
              <a:rPr lang="cs-CZ" sz="1900" dirty="0">
                <a:solidFill>
                  <a:schemeClr val="tx1"/>
                </a:solidFill>
              </a:rPr>
              <a:t> –hrad a město</a:t>
            </a:r>
          </a:p>
          <a:p>
            <a:r>
              <a:rPr lang="cs-CZ" sz="1900" dirty="0" err="1">
                <a:solidFill>
                  <a:schemeClr val="tx1"/>
                </a:solidFill>
              </a:rPr>
              <a:t>Rusovce</a:t>
            </a:r>
            <a:r>
              <a:rPr lang="cs-CZ" sz="1900" dirty="0">
                <a:solidFill>
                  <a:schemeClr val="tx1"/>
                </a:solidFill>
              </a:rPr>
              <a:t> – </a:t>
            </a:r>
            <a:r>
              <a:rPr lang="cs-CZ" sz="1900" dirty="0" err="1">
                <a:solidFill>
                  <a:schemeClr val="tx1"/>
                </a:solidFill>
              </a:rPr>
              <a:t>Gerulata</a:t>
            </a:r>
            <a:r>
              <a:rPr lang="cs-CZ" sz="1900" dirty="0">
                <a:solidFill>
                  <a:schemeClr val="tx1"/>
                </a:solidFill>
              </a:rPr>
              <a:t> – </a:t>
            </a:r>
            <a:r>
              <a:rPr lang="cs-CZ" sz="1900" dirty="0" err="1">
                <a:solidFill>
                  <a:schemeClr val="tx1"/>
                </a:solidFill>
              </a:rPr>
              <a:t>řím</a:t>
            </a:r>
            <a:r>
              <a:rPr lang="cs-CZ" sz="1900" dirty="0">
                <a:solidFill>
                  <a:schemeClr val="tx1"/>
                </a:solidFill>
              </a:rPr>
              <a:t>. Kastel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>
                <a:solidFill>
                  <a:schemeClr val="tx1"/>
                </a:solidFill>
              </a:rPr>
              <a:t>Bratislava - Hrobka a </a:t>
            </a:r>
            <a:r>
              <a:rPr lang="cs-CZ" sz="1900" dirty="0" err="1">
                <a:solidFill>
                  <a:schemeClr val="tx1"/>
                </a:solidFill>
              </a:rPr>
              <a:t>pam</a:t>
            </a:r>
            <a:r>
              <a:rPr lang="cs-CZ" sz="1900" dirty="0">
                <a:solidFill>
                  <a:schemeClr val="tx1"/>
                </a:solidFill>
              </a:rPr>
              <a:t>. </a:t>
            </a:r>
            <a:r>
              <a:rPr lang="cs-CZ" sz="1900" dirty="0" err="1">
                <a:solidFill>
                  <a:schemeClr val="tx1"/>
                </a:solidFill>
              </a:rPr>
              <a:t>Chatáma</a:t>
            </a: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dirty="0" err="1">
                <a:solidFill>
                  <a:schemeClr val="tx1"/>
                </a:solidFill>
              </a:rPr>
              <a:t>Soféra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>
                <a:solidFill>
                  <a:schemeClr val="tx1"/>
                </a:solidFill>
              </a:rPr>
              <a:t>Bratislavský hrad</a:t>
            </a:r>
            <a:endParaRPr lang="sk-SK" sz="1900" dirty="0">
              <a:solidFill>
                <a:schemeClr val="tx1"/>
              </a:solidFill>
            </a:endParaRPr>
          </a:p>
          <a:p>
            <a:r>
              <a:rPr lang="cs-CZ" sz="1900" dirty="0" smtClean="0">
                <a:solidFill>
                  <a:schemeClr val="tx1"/>
                </a:solidFill>
              </a:rPr>
              <a:t>Hrad </a:t>
            </a:r>
            <a:r>
              <a:rPr lang="cs-CZ" sz="1900" dirty="0">
                <a:solidFill>
                  <a:schemeClr val="tx1"/>
                </a:solidFill>
              </a:rPr>
              <a:t>Červený kameň a </a:t>
            </a:r>
            <a:r>
              <a:rPr lang="cs-CZ" sz="1900" dirty="0" err="1">
                <a:solidFill>
                  <a:schemeClr val="tx1"/>
                </a:solidFill>
              </a:rPr>
              <a:t>Fuggerovci</a:t>
            </a:r>
            <a:endParaRPr lang="sk-SK" sz="19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 smtClean="0"/>
              <a:t>Pannonhalma</a:t>
            </a:r>
            <a:endParaRPr lang="sk-SK" dirty="0"/>
          </a:p>
        </p:txBody>
      </p:sp>
      <p:pic>
        <p:nvPicPr>
          <p:cNvPr id="9" name="Zástupný symbol pro obsah 1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11" y="3213100"/>
            <a:ext cx="4748459" cy="3161574"/>
          </a:xfrm>
        </p:spPr>
      </p:pic>
    </p:spTree>
    <p:extLst>
      <p:ext uri="{BB962C8B-B14F-4D97-AF65-F5344CB8AC3E}">
        <p14:creationId xmlns:p14="http://schemas.microsoft.com/office/powerpoint/2010/main" val="4064162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Exkurze UHV 2019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Limes</a:t>
            </a:r>
            <a:r>
              <a:rPr lang="sk-SK" dirty="0" smtClean="0"/>
              <a:t> </a:t>
            </a:r>
            <a:r>
              <a:rPr lang="sk-SK" dirty="0" err="1" smtClean="0"/>
              <a:t>Romanus</a:t>
            </a:r>
            <a:endParaRPr lang="sk-SK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 smtClean="0"/>
              <a:t>Fuggerovské</a:t>
            </a:r>
            <a:r>
              <a:rPr lang="sk-SK" dirty="0" smtClean="0"/>
              <a:t> podzemí</a:t>
            </a:r>
            <a:endParaRPr lang="sk-SK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3" y="3213100"/>
            <a:ext cx="3742266" cy="28067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86" y="3213100"/>
            <a:ext cx="3742266" cy="2806700"/>
          </a:xfrm>
        </p:spPr>
      </p:pic>
    </p:spTree>
    <p:extLst>
      <p:ext uri="{BB962C8B-B14F-4D97-AF65-F5344CB8AC3E}">
        <p14:creationId xmlns:p14="http://schemas.microsoft.com/office/powerpoint/2010/main" val="31827819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asedací místnost Ion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Zasedací síň</Template>
  <TotalTime>161</TotalTime>
  <Words>246</Words>
  <Application>Microsoft Office PowerPoint</Application>
  <PresentationFormat>Širokoúhlá obrazovka</PresentationFormat>
  <Paragraphs>63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Zasedací místnost Ion</vt:lpstr>
      <vt:lpstr>Exkurze ÚHV Historie bez hranic 2019-2021</vt:lpstr>
      <vt:lpstr>Podle situace přesun na 3.-7.5.2021</vt:lpstr>
      <vt:lpstr>Plán exkurze (2020) 2021</vt:lpstr>
      <vt:lpstr>Rok 2021 - 2 varianty - plán A, plán B</vt:lpstr>
      <vt:lpstr>Exkurze UHV  2019 - ohlédnutí</vt:lpstr>
      <vt:lpstr>Exkurze UHV  2019</vt:lpstr>
      <vt:lpstr>Exkurze UHV 2019</vt:lpstr>
      <vt:lpstr>Exkurze UHV 2019</vt:lpstr>
      <vt:lpstr>Exkurze UHV 2019</vt:lpstr>
      <vt:lpstr>Děkujeme za podporu Slezské univerzitě</vt:lpstr>
    </vt:vector>
  </TitlesOfParts>
  <Company>Slezská univerzita v Opave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Exkurze UHV Historie bez hranic 2019-2021</dc:title>
  <dc:creator>Mgr. Igor Zmeták, Ph.D.</dc:creator>
  <cp:lastModifiedBy> Mgr. Igor Zmeták, Ph.D.</cp:lastModifiedBy>
  <cp:revision>18</cp:revision>
  <dcterms:created xsi:type="dcterms:W3CDTF">2021-01-28T13:46:04Z</dcterms:created>
  <dcterms:modified xsi:type="dcterms:W3CDTF">2021-01-29T09:05:06Z</dcterms:modified>
</cp:coreProperties>
</file>